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E338AF-1C37-4FD1-A282-0D7CA2488C85}" v="272" dt="2025-06-27T17:04:24.602"/>
  </p1510:revLst>
</p1510:revInfo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53E5D-F8D4-C4FC-3AA3-C41F72319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B0198B-A95D-0183-4A21-9BCF4C259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F90D2-61F0-E898-A229-375C7D078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F222-1EC5-4F39-AF37-D41AA6FD6535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EBCCB-560D-426A-06A5-E918BF9F3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73922-8465-A52A-7E70-AB67383CE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C63F-4DAE-4A06-9BD5-C83C85C219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085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CA80F-96EB-07C4-01B9-DF6DBEFDB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C7DFD-F6E1-04A1-67B1-F544385B4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1A134-28AD-8D95-13E0-978653304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F222-1EC5-4F39-AF37-D41AA6FD6535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7C7BA-929D-172A-5D92-31DDC291D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8AF23-D30F-6192-43A5-B5359619A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C63F-4DAE-4A06-9BD5-C83C85C219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890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4AEDD9-2DB2-B9A6-B76F-DF4601D5A0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844948-7A01-B772-D57E-BB8DA80C6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BC174-DD95-3951-E224-48EE7010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F222-1EC5-4F39-AF37-D41AA6FD6535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F320F-352F-B5C3-4ADF-2413D7274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4076C-C49E-2DB6-507A-A5352BEF5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C63F-4DAE-4A06-9BD5-C83C85C219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359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FF5D4-BB2A-F71D-5BF3-96633B09A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67936-2908-4978-21FA-56A42D2F7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58898-C2DE-2786-3109-4392334C0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F222-1EC5-4F39-AF37-D41AA6FD6535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726B9-9540-7ED6-C82E-E9BF68EDB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43E1E-5196-03B3-5F57-C5D741299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C63F-4DAE-4A06-9BD5-C83C85C219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158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B5694-D7C3-D1AA-FDBD-9FA68B5DF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2146-82FE-C402-7B49-7D99D780C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7A1A-5B82-801C-7AD2-2EDB5DE6A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F222-1EC5-4F39-AF37-D41AA6FD6535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42C9C-E36B-228E-ECD5-B794DE55D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B9305-7697-85EC-4F20-E5F30A8CE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C63F-4DAE-4A06-9BD5-C83C85C219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338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CF359-8560-2905-439F-C004C9514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F25F2-99DB-06E5-2767-93BAA24BA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D72CB-5341-15E0-980B-62913F8CC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D9252-0979-1A74-580D-57B164A2E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F222-1EC5-4F39-AF37-D41AA6FD6535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31209-648B-1F6D-AE95-10C89349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F047CD-703C-9FA1-ECD6-A18C8585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C63F-4DAE-4A06-9BD5-C83C85C219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44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31B10-EEA6-DEC1-2F7E-F41287BEA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0703E-F199-0F75-382D-E25619C72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6D1854-133C-0836-CF27-E8DEDBBED6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5A90F-DBB2-E5EF-7605-F07EBA1F4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8F467B-E1AF-8145-303A-6A47A4D6F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906953-6F8F-CD78-FAAC-CA7691D2E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F222-1EC5-4F39-AF37-D41AA6FD6535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D7CE0A-6CA3-A54E-0456-73924EE1E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E8BF7-36C8-A44D-A114-CF67BF06E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C63F-4DAE-4A06-9BD5-C83C85C219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571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2B219-8CC8-72BD-0415-87507F08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3C3830-0DC3-5072-2B6E-340414031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F222-1EC5-4F39-AF37-D41AA6FD6535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49E7CC-7B90-C7CA-A1C2-944672315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BE9A7A-84D3-455E-3554-A5D7F0993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C63F-4DAE-4A06-9BD5-C83C85C219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95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FA66F5-781C-BA08-23BD-1DD10607F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F222-1EC5-4F39-AF37-D41AA6FD6535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C552DE-A9F6-A327-D5C6-F63266B37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038B6-A5D2-9206-16DB-6974B416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C63F-4DAE-4A06-9BD5-C83C85C219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794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35B9-7EC5-2E38-7248-DD19A96B5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43425-08CC-5423-C5BF-BB260F81F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25C39-6D47-C78E-2E29-7B487C8F2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885FD-F718-4855-AED4-091574C6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F222-1EC5-4F39-AF37-D41AA6FD6535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38BFA-EC1B-D4FC-7FA4-4B3ABA670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5F9FC-E517-AE5B-D5A9-828B4E51E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C63F-4DAE-4A06-9BD5-C83C85C219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18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79A7-D700-CD67-DCDE-32AB29F15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5CD487-41BF-4315-2A2D-EEAFED07D8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95879-17D0-2618-AD3E-DC527F41C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E6437-0EE2-FB57-6250-4A86CFF6B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F222-1EC5-4F39-AF37-D41AA6FD6535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62C02A-C97B-AD5D-80B2-F95A276AA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F1E74-A127-D99C-0511-CD2B020F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2C63F-4DAE-4A06-9BD5-C83C85C219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704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CBE410-D842-17B8-BB6D-00F559AA2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64E91-AD9F-524E-E7D9-B4E29E831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13FAB-CA3C-6327-9B19-465D3B8EF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3F222-1EC5-4F39-AF37-D41AA6FD6535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A0BCF-33E5-E8D1-3345-0B3873F1E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80B19-2C9C-25A1-B649-8D5E2D332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2C63F-4DAE-4A06-9BD5-C83C85C219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244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7349-307C-055D-5C9B-09986B914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949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AmazeCare</a:t>
            </a:r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b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(Hospital Management System)</a:t>
            </a:r>
            <a:endParaRPr lang="en-IN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D60ED-A02B-237F-0F3A-84D376F2B0B8}"/>
              </a:ext>
            </a:extLst>
          </p:cNvPr>
          <p:cNvSpPr txBox="1"/>
          <p:nvPr/>
        </p:nvSpPr>
        <p:spPr>
          <a:xfrm>
            <a:off x="8009681" y="4978944"/>
            <a:ext cx="2847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By,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Sushmitha S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74" name="Picture 10" descr="Stethoscope PNG transparent image download, size: 1024x1024px">
            <a:extLst>
              <a:ext uri="{FF2B5EF4-FFF2-40B4-BE49-F238E27FC236}">
                <a16:creationId xmlns:a16="http://schemas.microsoft.com/office/drawing/2014/main" id="{8C0613CA-EA87-A27A-F6E6-62A02964C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8"/>
          <a:stretch>
            <a:fillRect/>
          </a:stretch>
        </p:blipFill>
        <p:spPr bwMode="auto">
          <a:xfrm>
            <a:off x="3136739" y="3782942"/>
            <a:ext cx="3267909" cy="213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Capsule png images | PNGWing">
            <a:extLst>
              <a:ext uri="{FF2B5EF4-FFF2-40B4-BE49-F238E27FC236}">
                <a16:creationId xmlns:a16="http://schemas.microsoft.com/office/drawing/2014/main" id="{279CF7BA-CDF4-D6A2-ED27-FD4DC13E5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8333" l="3611" r="98056">
                        <a14:foregroundMark x1="2222" y1="82222" x2="38889" y2="97778"/>
                        <a14:foregroundMark x1="38889" y1="97778" x2="84167" y2="91111"/>
                        <a14:foregroundMark x1="93611" y1="78333" x2="93889" y2="98333"/>
                        <a14:foregroundMark x1="98333" y1="77778" x2="98333" y2="97778"/>
                        <a14:foregroundMark x1="19167" y1="62778" x2="19167" y2="62778"/>
                        <a14:foregroundMark x1="28611" y1="63333" x2="28611" y2="63333"/>
                        <a14:foregroundMark x1="7222" y1="68333" x2="7222" y2="68333"/>
                        <a14:foregroundMark x1="3889" y1="85556" x2="3889" y2="85556"/>
                        <a14:foregroundMark x1="3611" y1="98333" x2="35000" y2="97778"/>
                        <a14:foregroundMark x1="28889" y1="86111" x2="28889" y2="86111"/>
                        <a14:foregroundMark x1="46944" y1="87778" x2="46944" y2="87778"/>
                        <a14:foregroundMark x1="51667" y1="88333" x2="51667" y2="88333"/>
                        <a14:foregroundMark x1="47778" y1="80000" x2="47778" y2="80000"/>
                        <a14:foregroundMark x1="49167" y1="83333" x2="49167" y2="83333"/>
                        <a14:foregroundMark x1="27778" y1="81667" x2="35556" y2="87778"/>
                        <a14:foregroundMark x1="41389" y1="89444" x2="27222" y2="8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111" y="4670398"/>
            <a:ext cx="4414183" cy="213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252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43342-83AD-1443-B88C-6672AA0E9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99410D-D624-1716-78D6-2A49AACE03CE}"/>
              </a:ext>
            </a:extLst>
          </p:cNvPr>
          <p:cNvSpPr txBox="1"/>
          <p:nvPr/>
        </p:nvSpPr>
        <p:spPr>
          <a:xfrm>
            <a:off x="831273" y="529936"/>
            <a:ext cx="1038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DATABASE DESIGN</a:t>
            </a:r>
            <a:endParaRPr lang="en-IN" sz="2400" b="1" dirty="0">
              <a:solidFill>
                <a:srgbClr val="C00000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3BBE38C-264D-EC9E-6FDD-CC8CBE6E5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561567"/>
              </p:ext>
            </p:extLst>
          </p:nvPr>
        </p:nvGraphicFramePr>
        <p:xfrm>
          <a:off x="763732" y="1459447"/>
          <a:ext cx="10515600" cy="40843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775329537"/>
                    </a:ext>
                  </a:extLst>
                </a:gridCol>
                <a:gridCol w="2337955">
                  <a:extLst>
                    <a:ext uri="{9D8B030D-6E8A-4147-A177-3AD203B41FA5}">
                      <a16:colId xmlns:a16="http://schemas.microsoft.com/office/drawing/2014/main" val="1883455650"/>
                    </a:ext>
                  </a:extLst>
                </a:gridCol>
                <a:gridCol w="4672445">
                  <a:extLst>
                    <a:ext uri="{9D8B030D-6E8A-4147-A177-3AD203B41FA5}">
                      <a16:colId xmlns:a16="http://schemas.microsoft.com/office/drawing/2014/main" val="1909025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Related Entities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175512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doctor, patient (via one-to-one)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04601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 (one-to-one), appointment (many)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66197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 (one-to-one), appointment (many)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91662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appointments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doctor (many-to-one), patient (many-to-one)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77310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prescriptions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appointment (one-to-one)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9663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medical_records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appointment (one-to-one)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33646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I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test_recommendations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appointment (one-to-one)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352131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187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17D49-48D5-6EE7-607D-B28C94659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FE3B09-E066-A158-7586-84BE43A538F0}"/>
              </a:ext>
            </a:extLst>
          </p:cNvPr>
          <p:cNvSpPr txBox="1"/>
          <p:nvPr/>
        </p:nvSpPr>
        <p:spPr>
          <a:xfrm>
            <a:off x="831273" y="498763"/>
            <a:ext cx="103805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ENHANCEMENT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Email/SMS Notifications: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Notify patients about appointment confirmations, cancellations, and reminders.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Online Video Consultation: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Integrate secure video calling for remote doctor-patient consultations.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Payment Gateway Integration: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Enable patients to pay consultation or booking fees online using UPI, cards, etc.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Lab Report Upload &amp; Viewing: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Allow patients and doctors to upload and access diagnostic reports.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Admin Analytics Dashboard: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Visualize system usage, appointment trends, and doctor workloads through charts.</a:t>
            </a:r>
          </a:p>
          <a:p>
            <a:pPr algn="just"/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72" name="Picture 8" descr="Free Medical Symbol Transparent Background, Download Free Medical Symbol Transparent  Background png images, Free ClipArts on Clipart Library">
            <a:extLst>
              <a:ext uri="{FF2B5EF4-FFF2-40B4-BE49-F238E27FC236}">
                <a16:creationId xmlns:a16="http://schemas.microsoft.com/office/drawing/2014/main" id="{D7104FBA-3818-FD40-D266-88B5D00CA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60" t="7823" r="16605" b="8937"/>
          <a:stretch>
            <a:fillRect/>
          </a:stretch>
        </p:blipFill>
        <p:spPr bwMode="auto">
          <a:xfrm>
            <a:off x="4595148" y="4866103"/>
            <a:ext cx="1798300" cy="149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864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26B5C-BAE1-E057-A4A8-7E80E11BE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41D658-4967-0841-2875-F6736CB0280E}"/>
              </a:ext>
            </a:extLst>
          </p:cNvPr>
          <p:cNvSpPr txBox="1"/>
          <p:nvPr/>
        </p:nvSpPr>
        <p:spPr>
          <a:xfrm>
            <a:off x="831273" y="529936"/>
            <a:ext cx="1038051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AmazeCare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digitalizes healthcare operations by streamlining appointments, medical records, and consultations.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ensures secure and role-based access using JWT authentication for Admin, Doctor, and Patient roles.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system offers a clean API structure with integrated Swagger documentation for easy testing and development.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Doctor–patient interactions are made efficient with features like prescription management and appointment history.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architecture is scalable and ready for enhancements like video consultations, billing integration, and analytics.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 descr="Hospital Bed Patient Clip Art - Hospital Bed Transparent Background PNG  Transparent With Clear Background ID 196893 | TOPpng">
            <a:extLst>
              <a:ext uri="{FF2B5EF4-FFF2-40B4-BE49-F238E27FC236}">
                <a16:creationId xmlns:a16="http://schemas.microsoft.com/office/drawing/2014/main" id="{0BD52BCB-74EA-3980-B116-F5418B820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86" t="15528" r="8342" b="14937"/>
          <a:stretch>
            <a:fillRect/>
          </a:stretch>
        </p:blipFill>
        <p:spPr bwMode="auto">
          <a:xfrm rot="20786489">
            <a:off x="4635606" y="3872391"/>
            <a:ext cx="3459610" cy="295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530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7BAF5-E72E-EF73-6CF5-DF2C698CD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EA8565-9C91-C0F6-1F65-90341B3790F2}"/>
              </a:ext>
            </a:extLst>
          </p:cNvPr>
          <p:cNvSpPr txBox="1"/>
          <p:nvPr/>
        </p:nvSpPr>
        <p:spPr>
          <a:xfrm>
            <a:off x="831273" y="529935"/>
            <a:ext cx="1026621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  <a:p>
            <a:pPr algn="just"/>
            <a:endParaRPr lang="en-US" sz="2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Traditional systems involve long wait times and manual booking, causing delays in patient care.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Patient records are often scattered or paper-based, making it difficult for doctors to access complete medical history.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There is no dedicated platform for real-time and secure communication between patients and healthcare providers.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Managing appointments, doctor schedules, and patient data manually is time-consuming and error-prone.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Existing solutions lack integration, modern UI, and secure authentication mechanisms like JWT, compromising both usability and data safety.</a:t>
            </a:r>
          </a:p>
        </p:txBody>
      </p:sp>
      <p:pic>
        <p:nvPicPr>
          <p:cNvPr id="1031" name="Picture 7" descr="Hospital Wagon Without A Siren Icon - Truck Png - Free Transparent PNG  Clipart Images Download">
            <a:extLst>
              <a:ext uri="{FF2B5EF4-FFF2-40B4-BE49-F238E27FC236}">
                <a16:creationId xmlns:a16="http://schemas.microsoft.com/office/drawing/2014/main" id="{DF583AB1-C1C8-3BD9-4277-40551AA46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6667" y1="34562" x2="40667" y2="57143"/>
                        <a14:foregroundMark x1="17000" y1="11060" x2="68667" y2="12903"/>
                        <a14:foregroundMark x1="68667" y1="12903" x2="80000" y2="69124"/>
                        <a14:foregroundMark x1="30000" y1="28571" x2="52667" y2="51152"/>
                        <a14:foregroundMark x1="23333" y1="80645" x2="23333" y2="80645"/>
                        <a14:foregroundMark x1="23000" y1="80645" x2="22667" y2="86636"/>
                        <a14:foregroundMark x1="77333" y1="84793" x2="79000" y2="82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54" y="4265076"/>
            <a:ext cx="3863291" cy="27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596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96888-77B0-F51A-908E-B83C1C7F8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6FCC5B-46E7-B1F7-DE0E-AD0362402C16}"/>
              </a:ext>
            </a:extLst>
          </p:cNvPr>
          <p:cNvSpPr txBox="1"/>
          <p:nvPr/>
        </p:nvSpPr>
        <p:spPr>
          <a:xfrm>
            <a:off x="905741" y="529936"/>
            <a:ext cx="1038051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To provide an intuitive interface for patients to book, view, and manage doctor appointments online.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To Maintain centralized, accessible, and secure electronic medical records for efficient diagnosis and treatment.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Implement JWT-based authentication and authorization to ensure data privacy and user-specific access (Admin, Doctor, Patient).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allow administrators to manage doctors, patients, and appointments efficiently through a dedicated dashboard.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facilitate seamless communication and consultation tracking with prescription generation and test recommendations.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7" name="Picture 9" descr="Hospital Health Thermal grease Torque screwdriver Disease, others transparent  background PNG clipart | HiClipart">
            <a:extLst>
              <a:ext uri="{FF2B5EF4-FFF2-40B4-BE49-F238E27FC236}">
                <a16:creationId xmlns:a16="http://schemas.microsoft.com/office/drawing/2014/main" id="{4C9C547C-6BB7-E97A-C607-35678CAD8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1" t="19072" r="11125" b="19325"/>
          <a:stretch>
            <a:fillRect/>
          </a:stretch>
        </p:blipFill>
        <p:spPr bwMode="auto">
          <a:xfrm rot="2010330">
            <a:off x="3659529" y="3428999"/>
            <a:ext cx="4651094" cy="354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05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2B055-21AB-439C-03A6-06A732C23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3932EC-6C02-AF71-76B0-4B1DC71D1581}"/>
              </a:ext>
            </a:extLst>
          </p:cNvPr>
          <p:cNvSpPr txBox="1"/>
          <p:nvPr/>
        </p:nvSpPr>
        <p:spPr>
          <a:xfrm>
            <a:off x="831273" y="529936"/>
            <a:ext cx="1038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TECHNOLOGY STACK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A03993A-8C64-E501-B14B-36958ABDA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930816"/>
              </p:ext>
            </p:extLst>
          </p:nvPr>
        </p:nvGraphicFramePr>
        <p:xfrm>
          <a:off x="1433594" y="1937261"/>
          <a:ext cx="5784274" cy="2983477"/>
        </p:xfrm>
        <a:graphic>
          <a:graphicData uri="http://schemas.openxmlformats.org/drawingml/2006/table">
            <a:tbl>
              <a:tblPr>
                <a:effectLst>
                  <a:outerShdw blurRad="152400" dist="317500" dir="5400000" sx="90000" sy="-19000" rotWithShape="0">
                    <a:prstClr val="black">
                      <a:alpha val="15000"/>
                    </a:prstClr>
                  </a:outerShdw>
                </a:effectLst>
                <a:tableStyleId>{69C7853C-536D-4A76-A0AE-DD22124D55A5}</a:tableStyleId>
              </a:tblPr>
              <a:tblGrid>
                <a:gridCol w="2115200">
                  <a:extLst>
                    <a:ext uri="{9D8B030D-6E8A-4147-A177-3AD203B41FA5}">
                      <a16:colId xmlns:a16="http://schemas.microsoft.com/office/drawing/2014/main" val="3397690342"/>
                    </a:ext>
                  </a:extLst>
                </a:gridCol>
                <a:gridCol w="3669074">
                  <a:extLst>
                    <a:ext uri="{9D8B030D-6E8A-4147-A177-3AD203B41FA5}">
                      <a16:colId xmlns:a16="http://schemas.microsoft.com/office/drawing/2014/main" val="551743190"/>
                    </a:ext>
                  </a:extLst>
                </a:gridCol>
              </a:tblGrid>
              <a:tr h="426211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Technology Used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936546039"/>
                  </a:ext>
                </a:extLst>
              </a:tr>
              <a:tr h="426211">
                <a:tc>
                  <a:txBody>
                    <a:bodyPr/>
                    <a:lstStyle/>
                    <a:p>
                      <a:r>
                        <a:rPr lang="en-IN" b="1" dirty="0"/>
                        <a:t>Language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Java 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590408211"/>
                  </a:ext>
                </a:extLst>
              </a:tr>
              <a:tr h="426211">
                <a:tc>
                  <a:txBody>
                    <a:bodyPr/>
                    <a:lstStyle/>
                    <a:p>
                      <a:r>
                        <a:rPr lang="en-IN" b="1" dirty="0"/>
                        <a:t>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Spring Boot 3.2.5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213960713"/>
                  </a:ext>
                </a:extLst>
              </a:tr>
              <a:tr h="426211">
                <a:tc>
                  <a:txBody>
                    <a:bodyPr/>
                    <a:lstStyle/>
                    <a:p>
                      <a:r>
                        <a:rPr lang="en-IN" b="1"/>
                        <a:t>Security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Spring Security + JWT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57674002"/>
                  </a:ext>
                </a:extLst>
              </a:tr>
              <a:tr h="426211">
                <a:tc>
                  <a:txBody>
                    <a:bodyPr/>
                    <a:lstStyle/>
                    <a:p>
                      <a:r>
                        <a:rPr lang="en-IN" b="1"/>
                        <a:t>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Spring Data JPA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38154737"/>
                  </a:ext>
                </a:extLst>
              </a:tr>
              <a:tr h="426211">
                <a:tc>
                  <a:txBody>
                    <a:bodyPr/>
                    <a:lstStyle/>
                    <a:p>
                      <a:r>
                        <a:rPr lang="en-IN" b="1"/>
                        <a:t>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MySQL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417892074"/>
                  </a:ext>
                </a:extLst>
              </a:tr>
              <a:tr h="426211">
                <a:tc>
                  <a:txBody>
                    <a:bodyPr/>
                    <a:lstStyle/>
                    <a:p>
                      <a:r>
                        <a:rPr lang="en-IN" b="1"/>
                        <a:t>Docs / Testing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Swagger (OpenAPI), JUnit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726756322"/>
                  </a:ext>
                </a:extLst>
              </a:tr>
            </a:tbl>
          </a:graphicData>
        </a:graphic>
      </p:graphicFrame>
      <p:pic>
        <p:nvPicPr>
          <p:cNvPr id="9218" name="Picture 2" descr="Assorted-color medication caplet and capsules, Tablet Drug Computer file,  Sick pills transparent background PNG clipart | HiClipart">
            <a:extLst>
              <a:ext uri="{FF2B5EF4-FFF2-40B4-BE49-F238E27FC236}">
                <a16:creationId xmlns:a16="http://schemas.microsoft.com/office/drawing/2014/main" id="{7EB6145D-68CC-C4D0-550D-AAF5830C0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28" b="89910" l="10000" r="91714">
                        <a14:foregroundMark x1="20857" y1="13855" x2="33571" y2="16416"/>
                        <a14:foregroundMark x1="33571" y1="16416" x2="26429" y2="19127"/>
                        <a14:foregroundMark x1="26429" y1="19127" x2="22857" y2="18675"/>
                        <a14:foregroundMark x1="57286" y1="17922" x2="67143" y2="29217"/>
                        <a14:foregroundMark x1="67143" y1="29217" x2="87286" y2="35693"/>
                        <a14:foregroundMark x1="87286" y1="35693" x2="88286" y2="26506"/>
                        <a14:foregroundMark x1="88286" y1="26506" x2="73714" y2="14759"/>
                        <a14:foregroundMark x1="73714" y1="14759" x2="60857" y2="11596"/>
                        <a14:foregroundMark x1="60857" y1="11596" x2="57571" y2="18825"/>
                        <a14:foregroundMark x1="65857" y1="6928" x2="65857" y2="6928"/>
                        <a14:foregroundMark x1="88714" y1="30873" x2="88714" y2="30873"/>
                        <a14:foregroundMark x1="91714" y1="32530" x2="91714" y2="32530"/>
                        <a14:foregroundMark x1="52857" y1="29669" x2="46429" y2="35693"/>
                        <a14:foregroundMark x1="46429" y1="35693" x2="49714" y2="45783"/>
                        <a14:foregroundMark x1="49714" y1="45783" x2="60000" y2="44880"/>
                        <a14:foregroundMark x1="60000" y1="44880" x2="56714" y2="31777"/>
                        <a14:foregroundMark x1="56714" y1="31777" x2="54857" y2="29819"/>
                        <a14:foregroundMark x1="34286" y1="37349" x2="22000" y2="46988"/>
                        <a14:foregroundMark x1="22000" y1="46988" x2="19286" y2="56928"/>
                        <a14:foregroundMark x1="31857" y1="33735" x2="31857" y2="33735"/>
                        <a14:foregroundMark x1="35143" y1="74096" x2="35143" y2="74096"/>
                        <a14:foregroundMark x1="33857" y1="70934" x2="25000" y2="71988"/>
                        <a14:foregroundMark x1="25000" y1="71988" x2="33286" y2="82530"/>
                        <a14:foregroundMark x1="33286" y1="82530" x2="39429" y2="76355"/>
                        <a14:foregroundMark x1="39429" y1="76355" x2="34714" y2="70331"/>
                        <a14:foregroundMark x1="59571" y1="69127" x2="50714" y2="78916"/>
                        <a14:foregroundMark x1="50714" y1="78916" x2="61143" y2="84488"/>
                        <a14:foregroundMark x1="61143" y1="84488" x2="66571" y2="77108"/>
                        <a14:foregroundMark x1="66571" y1="77108" x2="59143" y2="70030"/>
                        <a14:foregroundMark x1="59143" y1="70030" x2="58429" y2="697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80" y="1847324"/>
            <a:ext cx="3334860" cy="316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148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5A9D5-5CFE-2748-608A-666769621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522142-86B9-8CF1-72C6-8467F4F2DAFB}"/>
              </a:ext>
            </a:extLst>
          </p:cNvPr>
          <p:cNvSpPr txBox="1"/>
          <p:nvPr/>
        </p:nvSpPr>
        <p:spPr>
          <a:xfrm>
            <a:off x="831273" y="529936"/>
            <a:ext cx="1038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SYSTEM ARCHITECTURE</a:t>
            </a:r>
            <a:endParaRPr lang="en-IN" sz="2400" b="1" dirty="0">
              <a:solidFill>
                <a:srgbClr val="C0000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F8472D3-918B-C074-3D8E-3B3CA8280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5" t="16515" r="6432" b="6515"/>
          <a:stretch>
            <a:fillRect/>
          </a:stretch>
        </p:blipFill>
        <p:spPr bwMode="auto">
          <a:xfrm>
            <a:off x="976748" y="1626177"/>
            <a:ext cx="5791744" cy="360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74A3C62-EFA3-C4F0-E984-96F60E634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4" r="7015"/>
          <a:stretch>
            <a:fillRect/>
          </a:stretch>
        </p:blipFill>
        <p:spPr bwMode="auto">
          <a:xfrm>
            <a:off x="7523017" y="249676"/>
            <a:ext cx="3512127" cy="635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837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12B9B-9ECA-1087-F390-DE75B340F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3CF50-7FC0-33DC-0718-C3C500DBEA8F}"/>
              </a:ext>
            </a:extLst>
          </p:cNvPr>
          <p:cNvSpPr txBox="1"/>
          <p:nvPr/>
        </p:nvSpPr>
        <p:spPr>
          <a:xfrm>
            <a:off x="905741" y="217420"/>
            <a:ext cx="1038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ENDPOINTS</a:t>
            </a:r>
            <a:endParaRPr lang="en-IN" sz="2400" b="1" dirty="0">
              <a:solidFill>
                <a:srgbClr val="C00000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FCCE81-E030-9E00-71EE-66B402044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296858"/>
              </p:ext>
            </p:extLst>
          </p:nvPr>
        </p:nvGraphicFramePr>
        <p:xfrm>
          <a:off x="905741" y="696160"/>
          <a:ext cx="10718157" cy="59444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949125">
                  <a:extLst>
                    <a:ext uri="{9D8B030D-6E8A-4147-A177-3AD203B41FA5}">
                      <a16:colId xmlns:a16="http://schemas.microsoft.com/office/drawing/2014/main" val="2664231299"/>
                    </a:ext>
                  </a:extLst>
                </a:gridCol>
                <a:gridCol w="1585731">
                  <a:extLst>
                    <a:ext uri="{9D8B030D-6E8A-4147-A177-3AD203B41FA5}">
                      <a16:colId xmlns:a16="http://schemas.microsoft.com/office/drawing/2014/main" val="3956188671"/>
                    </a:ext>
                  </a:extLst>
                </a:gridCol>
                <a:gridCol w="3067291">
                  <a:extLst>
                    <a:ext uri="{9D8B030D-6E8A-4147-A177-3AD203B41FA5}">
                      <a16:colId xmlns:a16="http://schemas.microsoft.com/office/drawing/2014/main" val="3445552836"/>
                    </a:ext>
                  </a:extLst>
                </a:gridCol>
                <a:gridCol w="5116010">
                  <a:extLst>
                    <a:ext uri="{9D8B030D-6E8A-4147-A177-3AD203B41FA5}">
                      <a16:colId xmlns:a16="http://schemas.microsoft.com/office/drawing/2014/main" val="4282109759"/>
                    </a:ext>
                  </a:extLst>
                </a:gridCol>
              </a:tblGrid>
              <a:tr h="331480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Role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HTTP Method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Endpoint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5173425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r>
                        <a:rPr lang="en-IN" sz="1800" b="1" dirty="0"/>
                        <a:t>Public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POST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/</a:t>
                      </a:r>
                      <a:r>
                        <a:rPr lang="en-IN" sz="1800" b="1" dirty="0" err="1"/>
                        <a:t>api</a:t>
                      </a:r>
                      <a:r>
                        <a:rPr lang="en-IN" sz="1800" b="1" dirty="0"/>
                        <a:t>/auth/register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Register a new user (Admin, Doctor, or Patient)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76850875"/>
                  </a:ext>
                </a:extLst>
              </a:tr>
              <a:tr h="331480">
                <a:tc>
                  <a:txBody>
                    <a:bodyPr/>
                    <a:lstStyle/>
                    <a:p>
                      <a:r>
                        <a:rPr lang="en-IN" sz="1800" b="1" dirty="0"/>
                        <a:t>Public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POST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/</a:t>
                      </a:r>
                      <a:r>
                        <a:rPr lang="en-IN" sz="1800" b="1" dirty="0" err="1"/>
                        <a:t>api</a:t>
                      </a:r>
                      <a:r>
                        <a:rPr lang="en-IN" sz="1800" b="1" dirty="0"/>
                        <a:t>/auth/login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Authenticate user and return JWT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566684114"/>
                  </a:ext>
                </a:extLst>
              </a:tr>
              <a:tr h="331480">
                <a:tc>
                  <a:txBody>
                    <a:bodyPr/>
                    <a:lstStyle/>
                    <a:p>
                      <a:r>
                        <a:rPr lang="en-IN" sz="1800" b="1"/>
                        <a:t>Admin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POST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/</a:t>
                      </a:r>
                      <a:r>
                        <a:rPr lang="en-IN" sz="1800" b="1" dirty="0" err="1"/>
                        <a:t>api</a:t>
                      </a:r>
                      <a:r>
                        <a:rPr lang="en-IN" sz="1800" b="1" dirty="0"/>
                        <a:t>/admin/add-doctor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Add a new doctor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1662501"/>
                  </a:ext>
                </a:extLst>
              </a:tr>
              <a:tr h="331480">
                <a:tc>
                  <a:txBody>
                    <a:bodyPr/>
                    <a:lstStyle/>
                    <a:p>
                      <a:r>
                        <a:rPr lang="en-IN" sz="1800" b="1"/>
                        <a:t>Admin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/>
                        <a:t>POST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/</a:t>
                      </a:r>
                      <a:r>
                        <a:rPr lang="en-IN" sz="1800" b="1" dirty="0" err="1"/>
                        <a:t>api</a:t>
                      </a:r>
                      <a:r>
                        <a:rPr lang="en-IN" sz="1800" b="1" dirty="0"/>
                        <a:t>/admin/add-patient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Add a new patient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794555273"/>
                  </a:ext>
                </a:extLst>
              </a:tr>
              <a:tr h="331480">
                <a:tc>
                  <a:txBody>
                    <a:bodyPr/>
                    <a:lstStyle/>
                    <a:p>
                      <a:r>
                        <a:rPr lang="en-IN" sz="1800" b="1"/>
                        <a:t>Admin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DELETE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/</a:t>
                      </a:r>
                      <a:r>
                        <a:rPr lang="en-IN" sz="1800" b="1" dirty="0" err="1"/>
                        <a:t>api</a:t>
                      </a:r>
                      <a:r>
                        <a:rPr lang="en-IN" sz="1800" b="1" dirty="0"/>
                        <a:t>/admin/delete-doctor/{id}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/>
                        <a:t>Delete doctor by ID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484651370"/>
                  </a:ext>
                </a:extLst>
              </a:tr>
              <a:tr h="331480">
                <a:tc>
                  <a:txBody>
                    <a:bodyPr/>
                    <a:lstStyle/>
                    <a:p>
                      <a:r>
                        <a:rPr lang="en-IN" sz="1800" b="1"/>
                        <a:t>Admin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DELETE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/</a:t>
                      </a:r>
                      <a:r>
                        <a:rPr lang="en-IN" sz="1800" b="1" dirty="0" err="1"/>
                        <a:t>api</a:t>
                      </a:r>
                      <a:r>
                        <a:rPr lang="en-IN" sz="1800" b="1" dirty="0"/>
                        <a:t>/admin/delete-patient/{id}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Delete patient by ID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02511616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r>
                        <a:rPr lang="en-IN" sz="1800" b="1"/>
                        <a:t>Doctor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GET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/</a:t>
                      </a:r>
                      <a:r>
                        <a:rPr lang="en-IN" sz="1800" b="1" dirty="0" err="1"/>
                        <a:t>api</a:t>
                      </a:r>
                      <a:r>
                        <a:rPr lang="en-IN" sz="1800" b="1" dirty="0"/>
                        <a:t>/doctor/appointments/{</a:t>
                      </a:r>
                    </a:p>
                    <a:p>
                      <a:r>
                        <a:rPr lang="en-IN" sz="1800" b="1" dirty="0" err="1"/>
                        <a:t>doctorId</a:t>
                      </a:r>
                      <a:r>
                        <a:rPr lang="en-IN" sz="1800" b="1" dirty="0"/>
                        <a:t>}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View all appointments for the doctor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07105778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r>
                        <a:rPr lang="en-IN" sz="1800" b="1"/>
                        <a:t>Doctor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POST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/</a:t>
                      </a:r>
                      <a:r>
                        <a:rPr lang="en-IN" sz="1800" b="1" dirty="0" err="1"/>
                        <a:t>api</a:t>
                      </a:r>
                      <a:r>
                        <a:rPr lang="en-IN" sz="1800" b="1" dirty="0"/>
                        <a:t>/doctor/prescribe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Add prescription and mark appointment as completed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6803318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r>
                        <a:rPr lang="en-IN" sz="1800" b="1"/>
                        <a:t>Doctor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/>
                        <a:t>PUT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/</a:t>
                      </a:r>
                      <a:r>
                        <a:rPr lang="en-IN" sz="1800" b="1" dirty="0" err="1"/>
                        <a:t>api</a:t>
                      </a:r>
                      <a:r>
                        <a:rPr lang="en-IN" sz="1800" b="1" dirty="0"/>
                        <a:t>/doctor/cancel/</a:t>
                      </a:r>
                    </a:p>
                    <a:p>
                      <a:r>
                        <a:rPr lang="en-IN" sz="1800" b="1" dirty="0"/>
                        <a:t>{</a:t>
                      </a:r>
                      <a:r>
                        <a:rPr lang="en-IN" sz="1800" b="1" dirty="0" err="1"/>
                        <a:t>appointmentId</a:t>
                      </a:r>
                      <a:r>
                        <a:rPr lang="en-IN" sz="1800" b="1" dirty="0"/>
                        <a:t>}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Cancel an appointment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542774708"/>
                  </a:ext>
                </a:extLst>
              </a:tr>
              <a:tr h="331480">
                <a:tc>
                  <a:txBody>
                    <a:bodyPr/>
                    <a:lstStyle/>
                    <a:p>
                      <a:r>
                        <a:rPr lang="en-IN" sz="1800" b="1"/>
                        <a:t>Patient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/>
                        <a:t>POST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/</a:t>
                      </a:r>
                      <a:r>
                        <a:rPr lang="en-IN" sz="1800" b="1" dirty="0" err="1"/>
                        <a:t>api</a:t>
                      </a:r>
                      <a:r>
                        <a:rPr lang="en-IN" sz="1800" b="1" dirty="0"/>
                        <a:t>/patient/book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Book a new appointment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718629444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r>
                        <a:rPr lang="en-IN" sz="1800" b="1" dirty="0"/>
                        <a:t>Patient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/>
                        <a:t>GET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/</a:t>
                      </a:r>
                      <a:r>
                        <a:rPr lang="en-IN" sz="1800" b="1" dirty="0" err="1"/>
                        <a:t>api</a:t>
                      </a:r>
                      <a:r>
                        <a:rPr lang="en-IN" sz="1800" b="1" dirty="0"/>
                        <a:t>/patient/appointments/{</a:t>
                      </a:r>
                    </a:p>
                    <a:p>
                      <a:r>
                        <a:rPr lang="en-IN" sz="1800" b="1" dirty="0" err="1"/>
                        <a:t>patientId</a:t>
                      </a:r>
                      <a:r>
                        <a:rPr lang="en-IN" sz="1800" b="1" dirty="0"/>
                        <a:t>}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View upcoming appointments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717699827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r>
                        <a:rPr lang="en-IN" sz="1800" b="1" dirty="0"/>
                        <a:t>Patient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/>
                        <a:t>GET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/</a:t>
                      </a:r>
                      <a:r>
                        <a:rPr lang="en-IN" sz="1800" b="1" dirty="0" err="1"/>
                        <a:t>api</a:t>
                      </a:r>
                      <a:r>
                        <a:rPr lang="en-IN" sz="1800" b="1" dirty="0"/>
                        <a:t>/patient/history/</a:t>
                      </a:r>
                    </a:p>
                    <a:p>
                      <a:r>
                        <a:rPr lang="en-IN" sz="1800" b="1" dirty="0"/>
                        <a:t>{</a:t>
                      </a:r>
                      <a:r>
                        <a:rPr lang="en-IN" sz="1800" b="1" dirty="0" err="1"/>
                        <a:t>patientId</a:t>
                      </a:r>
                      <a:r>
                        <a:rPr lang="en-IN" sz="1800" b="1" dirty="0"/>
                        <a:t>}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View past medical consultation history (completed visits)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71128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6420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77CC3-EAB4-48A8-4F14-BD61C76BA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4C0B2F-7EBA-211A-E7D1-ED2C2B38A06E}"/>
              </a:ext>
            </a:extLst>
          </p:cNvPr>
          <p:cNvSpPr txBox="1"/>
          <p:nvPr/>
        </p:nvSpPr>
        <p:spPr>
          <a:xfrm>
            <a:off x="831273" y="529936"/>
            <a:ext cx="10380518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OF JWT AUTHENTICATION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User Login: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User sends their username and password to `/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/auth/login`.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Authentication: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Backend verifies credentials using Spring Security and loads user details from the d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database.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Token Generation: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Valid, a JWT token is generated with the user’s username, role, and expiry.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Token Response: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The JWT is sent back to the client (Angular), which stores it (e.g., in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localStorage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Protected Request: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For every secure API request, the client includes the token in the `Authorization` 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header.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Token Validation: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‘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JwtRequestFilter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` intercepts the request, validates the token, and sets the user  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context.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Access Control: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Spring Security allows or denies access based on the user’s role defined in the token.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412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41497-6150-D9BE-FF11-47A135B3F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9FD920-962D-76D7-2D47-DB8B3F104695}"/>
              </a:ext>
            </a:extLst>
          </p:cNvPr>
          <p:cNvSpPr txBox="1"/>
          <p:nvPr/>
        </p:nvSpPr>
        <p:spPr>
          <a:xfrm>
            <a:off x="553184" y="272005"/>
            <a:ext cx="11085631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HANDLING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Centralized Global Exception Handling: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Has ‘@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RestControllerAdvice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’ class (`GlobalExceptionHandler.java`) to handle all exceptions in one place, improving code maintainability.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Custom Exceptions: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Validation Error Handling: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a request body fails validation (e.g., missing required fields or wrong formats), `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MethodArgumentNotValidException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` is triggered.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Generic Exception Handling: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Any unhandled or unexpected exception is caught by a generic `@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ExceptionHandler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Exception.class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)` method.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858579-DAE2-5655-E41F-C93C9BDDC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106608"/>
              </p:ext>
            </p:extLst>
          </p:nvPr>
        </p:nvGraphicFramePr>
        <p:xfrm>
          <a:off x="1059576" y="2286000"/>
          <a:ext cx="9609860" cy="228600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4804930">
                  <a:extLst>
                    <a:ext uri="{9D8B030D-6E8A-4147-A177-3AD203B41FA5}">
                      <a16:colId xmlns:a16="http://schemas.microsoft.com/office/drawing/2014/main" val="3523291155"/>
                    </a:ext>
                  </a:extLst>
                </a:gridCol>
                <a:gridCol w="4804930">
                  <a:extLst>
                    <a:ext uri="{9D8B030D-6E8A-4147-A177-3AD203B41FA5}">
                      <a16:colId xmlns:a16="http://schemas.microsoft.com/office/drawing/2014/main" val="28961957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Exception 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037597790"/>
                  </a:ext>
                </a:extLst>
              </a:tr>
              <a:tr h="607854">
                <a:tc>
                  <a:txBody>
                    <a:bodyPr/>
                    <a:lstStyle/>
                    <a:p>
                      <a:r>
                        <a:rPr lang="en-IN" b="1" dirty="0" err="1"/>
                        <a:t>BadRequestException</a:t>
                      </a:r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Thrown when invalid input is provided (e.g., missing required fields).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541819692"/>
                  </a:ext>
                </a:extLst>
              </a:tr>
              <a:tr h="607854">
                <a:tc>
                  <a:txBody>
                    <a:bodyPr/>
                    <a:lstStyle/>
                    <a:p>
                      <a:r>
                        <a:rPr lang="en-IN" b="1" dirty="0" err="1"/>
                        <a:t>ResourceNotFoundException</a:t>
                      </a:r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Thrown when requested resource is not found (e.g., doctor/patient ID not found).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49496295"/>
                  </a:ext>
                </a:extLst>
              </a:tr>
              <a:tr h="607854">
                <a:tc>
                  <a:txBody>
                    <a:bodyPr/>
                    <a:lstStyle/>
                    <a:p>
                      <a:r>
                        <a:rPr lang="en-IN" b="1" dirty="0" err="1"/>
                        <a:t>UnauthorizedException</a:t>
                      </a:r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Thrown when access is denied (e.g., invalid login or access to a restricted route).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42635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37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10132-1F13-8FBB-580F-73F21B2A2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A83BC8-BCDF-A915-F8D7-3D02BDE711A8}"/>
              </a:ext>
            </a:extLst>
          </p:cNvPr>
          <p:cNvSpPr txBox="1"/>
          <p:nvPr/>
        </p:nvSpPr>
        <p:spPr>
          <a:xfrm>
            <a:off x="831273" y="529936"/>
            <a:ext cx="1038051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SWAGGER INTEGRATION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Swagger (now OpenAPI) is a tool for documenting and testing REST APIs.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It provides an interactive UI to: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View all available endpoints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Test APIs with sample inputs and JWT tokens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Automatically generate OpenAPI JSON docs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BE56AE-C71A-FA09-A1C3-B34B33749741}"/>
              </a:ext>
            </a:extLst>
          </p:cNvPr>
          <p:cNvSpPr/>
          <p:nvPr/>
        </p:nvSpPr>
        <p:spPr>
          <a:xfrm>
            <a:off x="2623704" y="3453813"/>
            <a:ext cx="6567056" cy="1392382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&lt;dependency&gt;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 &lt;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groupId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org.springdoc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groupId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artifactId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springdoc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openapi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-starter-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webmvc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artifactId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  &lt;version&gt;2.2.0&lt;/version&gt;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&lt;/dependency&gt;</a:t>
            </a:r>
          </a:p>
        </p:txBody>
      </p:sp>
    </p:spTree>
    <p:extLst>
      <p:ext uri="{BB962C8B-B14F-4D97-AF65-F5344CB8AC3E}">
        <p14:creationId xmlns:p14="http://schemas.microsoft.com/office/powerpoint/2010/main" val="45415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1021</Words>
  <Application>Microsoft Office PowerPoint</Application>
  <PresentationFormat>Widescreen</PresentationFormat>
  <Paragraphs>190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AmazeCare   (Hospital Management System)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sushmitha Saravanan</dc:creator>
  <cp:lastModifiedBy>sushmitha Saravanan</cp:lastModifiedBy>
  <cp:revision>2</cp:revision>
  <dcterms:created xsi:type="dcterms:W3CDTF">2025-06-27T14:00:08Z</dcterms:created>
  <dcterms:modified xsi:type="dcterms:W3CDTF">2025-06-27T17:09:20Z</dcterms:modified>
</cp:coreProperties>
</file>